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10287000" cx="18288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Dela Gothic On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jh4NfvNU0C+imT0q6/uvGaAZaO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E65334-23A1-490D-B947-A52DE10CAE6F}">
  <a:tblStyle styleId="{03E65334-23A1-490D-B947-A52DE10CAE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elaGothicOne-regular.fntdata"/><Relationship Id="rId47" Type="http://schemas.openxmlformats.org/officeDocument/2006/relationships/font" Target="fonts/Roboto-bold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f09d52fd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f09d52fd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f09d52fd2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f09d52fd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f09d52fd2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f09d52f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f09d52fd2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f09d52fd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f09d52fd2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f09d52fd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f09d52fd2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f09d52f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f09d52fd2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f09d52fd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f0f08929f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f0f08929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f0f08929f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f0f08929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f0f08929f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f0f08929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f0f08929f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f0f08929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f0f08929f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f0f08929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f0f08929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f0f0892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f0f08929f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1f0f08929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f0f08929f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f0f0892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f0f08929f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f0f08929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f0f08929f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f0f08929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f0f08929f_2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f0f08929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f0f08929f_2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f0f08929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f0f08929f_2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f0f08929f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ebf1d408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bebf1d40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f0f08929f_2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f0f08929f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f0f08929f_2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1f0f08929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f0f08929f_2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1f0f08929f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f0f08929f_2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1f0f08929f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c5d46288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c5d4628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bebf1d408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bebf1d40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c5d46288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c5d462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c5d4628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1c5d46288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f09d52fd2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f09d52f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양배추 데이터는 2020년도 1월부터 2024년도 11월까지의 월별 양배추 데이터를 수집하였으며 중요 피쳐로는 평균가격, 총거래물량, 도매시장, 산지-광역시도가 있습니다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f09d52fd2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f09d52f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f09d52fd2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f09d52f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f09d52fd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f09d52fd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Relationship Id="rId8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475" y="0"/>
            <a:ext cx="7369524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918474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149600" y="6781800"/>
            <a:ext cx="3302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00" y="3949700"/>
            <a:ext cx="64897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0" y="2107050"/>
            <a:ext cx="102303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ko-KR" sz="4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날씨</a:t>
            </a:r>
            <a:r>
              <a:rPr b="0" i="0" lang="ko-KR" sz="4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요인에</a:t>
            </a:r>
            <a:r>
              <a:rPr b="0" i="0" lang="ko-KR" sz="4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4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농산물</a:t>
            </a:r>
            <a:r>
              <a:rPr b="0" i="0" lang="ko-KR" sz="4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가격</a:t>
            </a:r>
            <a:r>
              <a:rPr b="0" i="0" lang="ko-KR" sz="4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예측</a:t>
            </a:r>
            <a:r>
              <a:rPr b="0" i="0" lang="ko-KR" sz="4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2048600" y="4452075"/>
            <a:ext cx="47877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4C680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2조 </a:t>
            </a:r>
            <a:endParaRPr b="0" i="0" sz="4000" u="none" cap="none" strike="noStrike">
              <a:solidFill>
                <a:srgbClr val="4C680F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4572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4C680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최현묵 </a:t>
            </a:r>
            <a:r>
              <a:rPr lang="ko-KR" sz="4000">
                <a:solidFill>
                  <a:srgbClr val="4C680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, </a:t>
            </a:r>
            <a:r>
              <a:rPr b="0" i="0" lang="ko-KR" sz="4000" u="none" cap="none" strike="noStrike">
                <a:solidFill>
                  <a:srgbClr val="4C680F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임병남 </a:t>
            </a:r>
            <a:endParaRPr b="0" i="0" sz="4000" u="none" cap="none" strike="noStrike">
              <a:solidFill>
                <a:srgbClr val="4C680F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5069750" y="9737100"/>
            <a:ext cx="3098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인물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사진은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샘플이미지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31f09d52fd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1f09d52fd2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1f09d52fd2_0_51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1f09d52fd2_0_51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도매시장 전처리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도매시장이 피처로 들어가기 때문에 수집한 기간중에 데이터가 부족한 도매시장은 제거해주는 처리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기준은 연도별 최소 6개월 이상의 데이터를 가지고 있는 도매시장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32개 도매시장 -&gt; 29개 도매시장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31f09d52fd2_0_51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31f09d52fd2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075" y="4585050"/>
            <a:ext cx="12182251" cy="20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f09d52fd2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025" y="7449500"/>
            <a:ext cx="12052349" cy="176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1f09d52fd2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1f09d52fd2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1f09d52fd2_0_78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1f09d52fd2_0_78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도매시장별 가격 시각화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가격변화의 추세를 보기 위해 시각화하여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물량을 기준으로 가중치를 주어 평균가격을 계산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특정 월마다 가격차이가 나고 도매시장별로도 가격차이가 있는 것을 확인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1f09d52fd2_0_78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31f09d52fd2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500" y="3621350"/>
            <a:ext cx="12696450" cy="62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31f09d52fd2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1f09d52fd2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1f09d52fd2_0_88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1f09d52fd2_0_88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산지-광역시도별 가격 시각화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방식은 도매시장과 똑같은 방식으로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전체적인 추세는 비슷하게 보이는 것으로 확인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1f09d52fd2_0_88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31f09d52fd2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775" y="3227925"/>
            <a:ext cx="12129801" cy="678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31f09d52fd2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1f09d52fd2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31f09d52fd2_0_100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1f09d52fd2_0_100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기후 데이터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양배추의 DATE, 산지-광역시도에 맞춰 기후데이터를 병합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지점명을 광역시도로 바꾸는 작업 진행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31f09d52fd2_0_100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기후</a:t>
            </a: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31f09d52fd2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2675" y="3621350"/>
            <a:ext cx="10148475" cy="49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31f09d52fd2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1f09d52fd2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1f09d52fd2_0_110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1f09d52fd2_0_110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기후 관측지 정보데이터를 수집하여 지점주소에 첫번째 단어를 가져와서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광역시도 컬럼으로 저장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기후데이터와 관측지 정보데이터에서 지점이 일치하면 기후데이터의 광역시도 컬럼이 추가되게 진행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1f09d52fd2_0_110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31f09d52fd2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330" y="4093275"/>
            <a:ext cx="11823476" cy="5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31f09d52fd2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1f09d52fd2_0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1f09d52fd2_0_120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1f09d52fd2_0_120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기후 데이터의 추가한 광역시도 컬럼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이름이 다른 광역시도 양배추 데이터 산지-광역시도 전처리처럼 똑같이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최종 기후 데이터 확인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최종 기후 데이터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f09d52fd2_0_120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31f09d52fd2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50" y="3230550"/>
            <a:ext cx="11216799" cy="13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1f09d52fd2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5403375"/>
            <a:ext cx="11216800" cy="11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1f09d52fd2_0_120"/>
          <p:cNvSpPr/>
          <p:nvPr/>
        </p:nvSpPr>
        <p:spPr>
          <a:xfrm>
            <a:off x="9433725" y="4709500"/>
            <a:ext cx="543300" cy="50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31f09d52fd2_0_120"/>
          <p:cNvPicPr preferRelativeResize="0"/>
          <p:nvPr/>
        </p:nvPicPr>
        <p:blipFill rotWithShape="1">
          <a:blip r:embed="rId7">
            <a:alphaModFix/>
          </a:blip>
          <a:srcRect b="-2870" l="0" r="-2870" t="0"/>
          <a:stretch/>
        </p:blipFill>
        <p:spPr>
          <a:xfrm>
            <a:off x="4916452" y="7354925"/>
            <a:ext cx="6546950" cy="28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31f09d52fd2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f09d52fd2_0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1f09d52fd2_0_156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1f09d52fd2_0_156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양배추와 기후 데이터 DATE와 광역시도를 기준으로 병합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필요없는(사용하지 않는) 피처 제거 후 최종적인 데이터 확인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1f09d52fd2_0_156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+ 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1f09d52fd2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50" y="3002230"/>
            <a:ext cx="12335249" cy="57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31f0f08929f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1f0f08929f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1f0f08929f_0_44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1f0f08929f_0_44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결측치 및 이상치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결측치는 존재하지 않는걸로 확인되고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기술통계로 데이터 확인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1f0f08929f_0_44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+ 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31f0f08929f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8600" y="2261075"/>
            <a:ext cx="6442975" cy="32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1f0f08929f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300" y="6035250"/>
            <a:ext cx="10359775" cy="3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1f0f08929f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1f0f08929f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1f0f08929f_0_55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1f0f08929f_0_55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결측치 및 이상치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결측치는 존재하지 않는걸로 확인되고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기술통계로 데이터 확인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31f0f08929f_0_55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+ 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31f0f08929f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8600" y="2261075"/>
            <a:ext cx="6442975" cy="32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f0f08929f_0_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300" y="6035250"/>
            <a:ext cx="10359775" cy="31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31f0f08929f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1f0f08929f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1f0f08929f_0_65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1f0f08929f_0_65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기술 통계 확인 결과 타겟변수로 설정할 1kg_평균가격의 극단값들이 존재하는 것을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최대값과 최소값을 확인하면 결측치로 판단해도 되는정도의 극단값들이 존재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IQR 방식으로 이상치 제거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1f0f08929f_0_65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+ 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31f0f08929f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837" y="3913750"/>
            <a:ext cx="12418725" cy="38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000" y="0"/>
            <a:ext cx="13969999" cy="28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5064275" y="534300"/>
            <a:ext cx="77466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5200">
                <a:solidFill>
                  <a:srgbClr val="191919"/>
                </a:solidFill>
              </a:rPr>
              <a:t>TABLE OF CONTENTS</a:t>
            </a:r>
            <a:r>
              <a:rPr lang="ko-KR" sz="7000">
                <a:solidFill>
                  <a:srgbClr val="4C680F"/>
                </a:solidFill>
              </a:rPr>
              <a:t> </a:t>
            </a:r>
            <a:endParaRPr sz="7000"/>
          </a:p>
        </p:txBody>
      </p:sp>
      <p:sp>
        <p:nvSpPr>
          <p:cNvPr id="98" name="Google Shape;98;p2"/>
          <p:cNvSpPr txBox="1"/>
          <p:nvPr/>
        </p:nvSpPr>
        <p:spPr>
          <a:xfrm>
            <a:off x="4902200" y="3543900"/>
            <a:ext cx="38796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4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4000"/>
          </a:p>
        </p:txBody>
      </p:sp>
      <p:sp>
        <p:nvSpPr>
          <p:cNvPr id="99" name="Google Shape;99;p2"/>
          <p:cNvSpPr txBox="1"/>
          <p:nvPr/>
        </p:nvSpPr>
        <p:spPr>
          <a:xfrm>
            <a:off x="4902200" y="5972263"/>
            <a:ext cx="4784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ko-KR" sz="4000">
                <a:solidFill>
                  <a:srgbClr val="4C680F"/>
                </a:solidFill>
              </a:rPr>
              <a:t> 탐색적 분석 (EDA)</a:t>
            </a:r>
            <a:r>
              <a:rPr lang="ko-KR" sz="3000">
                <a:solidFill>
                  <a:srgbClr val="4C680F"/>
                </a:solidFill>
              </a:rPr>
              <a:t> 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0693850" y="3658800"/>
            <a:ext cx="70320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4C680F"/>
                </a:solidFill>
              </a:rPr>
              <a:t>2</a:t>
            </a: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ko-KR" sz="4000">
                <a:solidFill>
                  <a:srgbClr val="4C680F"/>
                </a:solidFill>
              </a:rPr>
              <a:t> 데이터 수집 및 전처리 </a:t>
            </a:r>
            <a:endParaRPr sz="4000"/>
          </a:p>
        </p:txBody>
      </p:sp>
      <p:sp>
        <p:nvSpPr>
          <p:cNvPr id="101" name="Google Shape;101;p2"/>
          <p:cNvSpPr txBox="1"/>
          <p:nvPr/>
        </p:nvSpPr>
        <p:spPr>
          <a:xfrm>
            <a:off x="10693850" y="5753100"/>
            <a:ext cx="49497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ko-KR" sz="4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 </a:t>
            </a:r>
            <a:endParaRPr sz="4000"/>
          </a:p>
        </p:txBody>
      </p:sp>
      <p:sp>
        <p:nvSpPr>
          <p:cNvPr id="102" name="Google Shape;102;p2"/>
          <p:cNvSpPr txBox="1"/>
          <p:nvPr/>
        </p:nvSpPr>
        <p:spPr>
          <a:xfrm>
            <a:off x="15214600" y="9817100"/>
            <a:ext cx="30988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ko-KR" sz="1400" u="none" cap="none" strike="noStrike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인물</a:t>
            </a: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사진은</a:t>
            </a: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샘플이미지</a:t>
            </a: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C2C2C2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14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4902200" y="7901450"/>
            <a:ext cx="49497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4C680F"/>
                </a:solidFill>
              </a:rPr>
              <a:t>5</a:t>
            </a:r>
            <a:r>
              <a:rPr b="0" i="0" lang="ko-KR" sz="4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sz="4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r>
              <a:rPr lang="ko-KR" sz="4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31f0f08929f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1f0f08929f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1f0f08929f_0_86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1f0f08929f_0_86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IQR 방식으로 제거하였지만 극단값들이 제거되지 않은것으로 보임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가격의 분포가 너무 커서 제거가 정상적으로 안되는 것으로 판단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최종적으로 신뢰구간으로 극단값 제거하기로 결정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하위 10%, 상위 10% 경계를 계산 후 필터링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1f0f08929f_0_86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+ 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31f0f08929f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600" y="3838650"/>
            <a:ext cx="11862624" cy="45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31f0f08929f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1f0f08929f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1f0f08929f_0_96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1f0f08929f_0_96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다시 기술통계 확인결과 1kg_평균가격의 극단값들은 많이 줄어든것으로 확인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1f0f08929f_0_96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+ 기후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31f0f08929f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2625" y="2715899"/>
            <a:ext cx="12574524" cy="42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1f0f08929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1f0f08929f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31f0f08929f_0_10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( EDA )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1f0f08929f_0_10"/>
          <p:cNvSpPr txBox="1"/>
          <p:nvPr/>
        </p:nvSpPr>
        <p:spPr>
          <a:xfrm>
            <a:off x="4572000" y="1486375"/>
            <a:ext cx="129504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상관관계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농산물(양배추)의 기후데이터가 고려될 수 있으려면 양배추가 자라는 기간의 기후데이터가 수확기의 물량과 매칭 시켜야함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각 재배 방식에 대한 정의 및 물량과 기후와의 상관관계분석 진행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ko-K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1f0f08929f_0_10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31f0f08929f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525" y="3621350"/>
            <a:ext cx="7253200" cy="220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1f0f08929f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525" y="7014925"/>
            <a:ext cx="7253200" cy="2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31f0f08929f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1f0f08929f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f0f08929f_0_21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( EDA )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1f0f08929f_0_21"/>
          <p:cNvSpPr txBox="1"/>
          <p:nvPr/>
        </p:nvSpPr>
        <p:spPr>
          <a:xfrm>
            <a:off x="4572000" y="1486375"/>
            <a:ext cx="129504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상관관계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특정 재배유형에서 물량에 따라 가격이 어떻게 변하는지 상관관계분석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재배유형은 아까전과 같이 진행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22" name="Google Shape;322;g31f0f08929f_0_21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31f0f08929f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850" y="3429000"/>
            <a:ext cx="5804675" cy="43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1f0f08929f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f0f08929f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1f0f08929f_0_32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( EDA )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1f0f08929f_0_32"/>
          <p:cNvSpPr txBox="1"/>
          <p:nvPr/>
        </p:nvSpPr>
        <p:spPr>
          <a:xfrm>
            <a:off x="4572000" y="1486375"/>
            <a:ext cx="129504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양배추 수입 데이터 확인 및 피처로 사용할 수 있는지 고려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양배추 중량 데이터 수집 후 월별 중량으로 그룹화 후 시각화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확인결과 양배추 수입은 사후요인으로 보이기에 피처로는 적절하지 않다고 판단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( 일반적으로 물량과 가격은 음의 상관관계를 보이는데 양의 상관관계를 보이는 것으로 보아 가격이 올라갔을 때 물량을 수입해오는 사후 요인으로 판단)  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32" name="Google Shape;332;g31f0f08929f_0_32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탐색적 분석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31f0f08929f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963" y="4415925"/>
            <a:ext cx="1132522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31f0f08929f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31f0f08929f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31f0f08929f_0_106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1f0f08929f_0_106"/>
          <p:cNvSpPr txBox="1"/>
          <p:nvPr/>
        </p:nvSpPr>
        <p:spPr>
          <a:xfrm>
            <a:off x="4572000" y="1486375"/>
            <a:ext cx="129504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회귀 모델 적용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데이터가 비선형 데이터이기에 Random Forest, Gradient Boosting 적용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재배 유형(파종기의 기후데이터를 입력피처로 수확기의 평균가격을 타겟변수로)이 중요한 피처가 될 것이라고 판단해 정의 후 피처로 추가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ko-KR" sz="2600">
                <a:solidFill>
                  <a:schemeClr val="dk1"/>
                </a:solidFill>
              </a:rPr>
              <a:t>피처: 평균기온, 평균풍속, 평균강수량, 도매시장, 산지-광역시도, 재배유형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ko-KR" sz="2600">
                <a:solidFill>
                  <a:schemeClr val="dk1"/>
                </a:solidFill>
              </a:rPr>
              <a:t>타겟변수: 1kg_평균가격</a:t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ko-KR" sz="2600">
                <a:solidFill>
                  <a:schemeClr val="dk1"/>
                </a:solidFill>
              </a:rPr>
              <a:t>물량데이터</a:t>
            </a:r>
            <a:r>
              <a:rPr lang="ko-KR" sz="2600">
                <a:solidFill>
                  <a:schemeClr val="dk1"/>
                </a:solidFill>
              </a:rPr>
              <a:t>를 피처로 넣지 않았는데 수확기의 평균가격을 예측하는데 수확기의 물량데이터를 피처로 집어 넣는것을 실제 예측환경에서 적절하지 않은 방법이라고 생각해 제외하고 진행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42" name="Google Shape;342;g31f0f08929f_0_106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회귀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g31f0f08929f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085" y="3621350"/>
            <a:ext cx="9127426" cy="27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31f0f08929f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1f0f08929f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1f0f08929f_2_1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1f0f08929f_2_1"/>
          <p:cNvSpPr txBox="1"/>
          <p:nvPr/>
        </p:nvSpPr>
        <p:spPr>
          <a:xfrm>
            <a:off x="4572000" y="1486375"/>
            <a:ext cx="129504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Random Forest</a:t>
            </a:r>
            <a:r>
              <a:rPr b="1" lang="ko-KR" sz="2600">
                <a:solidFill>
                  <a:schemeClr val="dk1"/>
                </a:solidFill>
              </a:rPr>
              <a:t> 평가지표                           </a:t>
            </a:r>
            <a:r>
              <a:rPr b="1" lang="ko-KR" sz="2600">
                <a:solidFill>
                  <a:schemeClr val="dk1"/>
                </a:solidFill>
              </a:rPr>
              <a:t>Gradient Boosting 평가지표</a:t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11</a:t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모델 적용 결과 두 모델다 성능이 안나와서 왜그런지 원인 분석 진행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52" name="Google Shape;352;g31f0f08929f_2_1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회귀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g31f0f08929f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375" y="2255825"/>
            <a:ext cx="5647600" cy="23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31f0f08929f_2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375" y="4602175"/>
            <a:ext cx="5647600" cy="82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1f0f08929f_2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44250" y="2201500"/>
            <a:ext cx="5647600" cy="24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1f0f08929f_2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44250" y="4631250"/>
            <a:ext cx="5647600" cy="8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31f0f08929f_2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1f0f08929f_2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1f0f08929f_2_26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1f0f08929f_2_26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원인 분석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재배방식정의하여 피쳐로 집어넣었지만 타겟변수에 고려하지 못했었다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-&gt; 타겟변수를 해당 재배방식 </a:t>
            </a:r>
            <a:r>
              <a:rPr b="1" lang="ko-KR" sz="2600">
                <a:solidFill>
                  <a:schemeClr val="dk1"/>
                </a:solidFill>
              </a:rPr>
              <a:t>수확기의 1kg_평균가격</a:t>
            </a:r>
            <a:r>
              <a:rPr lang="ko-KR" sz="2600">
                <a:solidFill>
                  <a:schemeClr val="dk1"/>
                </a:solidFill>
              </a:rPr>
              <a:t>으로 설정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재배여부 피처로 집어 넣었을때 각각의 재배방식의 planting 월에 기후 데이터가  해당하면 True 아니면 False로 원-핫 인코딩 방식처럼 처리되게 설정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ex) 봄 재배방식일 경우 3, 4, 5월은 True 나머지는 False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수정 후 다시 모델 적용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Random Forest 평가지표                           Gradient Boosting 평가지표</a:t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65" name="Google Shape;365;g31f0f08929f_2_26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31f0f08929f_2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50" y="7358975"/>
            <a:ext cx="5893350" cy="24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1f0f08929f_2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3950" y="7358975"/>
            <a:ext cx="6746225" cy="24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31f0f08929f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1f0f08929f_2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1f0f08929f_2_37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1f0f08929f_2_37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성능이 매우 뛰어나게 모델이 만들어져서 혹시 과정 중 문제가 있었는지 확인 진행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ex) 데이터 유출, 데이터 중복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확인 결과 데이터 중복이 발생되서 회귀모델이 마치 분류처럼 진행되었을 가능성이 높다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중복 제거한 뒤 평가지표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확연하게 떨어지는 모습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하지만 중복을 제거하는건 올바르지 않은 것 같다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예를들어 3월달에 특정도매시장에 특정생산지 물품이 여러번 들어오는 것은 당연한 결과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데이터를 월별로 수집하다보니 이런 문제가 발생한 것 같다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76" name="Google Shape;376;g31f0f08929f_2_37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회귀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g31f0f08929f_2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4625" y="4120175"/>
            <a:ext cx="7261900" cy="17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1f0f08929f_2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f0f08929f_2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31f0f08929f_2_48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1f0f08929f_2_48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다음은 시계열 모델을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모델은 SARIMAX와 ETS 적용하였고 SARIMAX는 외생변수를 추가할 수 있어 기본모델과 외생변수로 도매시장, 산지-광역시도, 기후데이터, 재배방식을 추가하여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계절주기는 12로 진행하였고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SARIMAX(외생변수 포함)모델은 해당 타겟변수인 수확기에서 3개월 전까지의 기후데이터를 고려할 수 있게 매핑해줬다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86" name="Google Shape;386;g31f0f08929f_2_48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시계열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g31f0f08929f_2_48"/>
          <p:cNvGraphicFramePr/>
          <p:nvPr/>
        </p:nvGraphicFramePr>
        <p:xfrm>
          <a:off x="4994575" y="517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{03E65334-23A1-490D-B947-A52DE10CAE6F}</a:tableStyleId>
              </a:tblPr>
              <a:tblGrid>
                <a:gridCol w="3099875"/>
                <a:gridCol w="3099875"/>
                <a:gridCol w="3099875"/>
                <a:gridCol w="3099875"/>
              </a:tblGrid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600">
                          <a:solidFill>
                            <a:schemeClr val="dk1"/>
                          </a:solidFill>
                        </a:rPr>
                        <a:t>SARIMAX</a:t>
                      </a:r>
                      <a:endParaRPr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600">
                          <a:solidFill>
                            <a:schemeClr val="dk1"/>
                          </a:solidFill>
                        </a:rPr>
                        <a:t>SARIMAX(외생변수 포함</a:t>
                      </a:r>
                      <a:endParaRPr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2600">
                          <a:solidFill>
                            <a:schemeClr val="dk1"/>
                          </a:solidFill>
                        </a:rPr>
                        <a:t>ETS</a:t>
                      </a:r>
                      <a:endParaRPr sz="2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MAE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129.29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138.6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139.2</a:t>
                      </a:r>
                      <a:endParaRPr b="1" sz="26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MSE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174.19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31065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23233</a:t>
                      </a:r>
                      <a:endParaRPr b="1" sz="2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MAPE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21.15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23.7</a:t>
                      </a:r>
                      <a:endParaRPr b="1" sz="2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600"/>
                        <a:t>22.60</a:t>
                      </a:r>
                      <a:endParaRPr b="1" sz="2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1bebf1d408_1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1bebf1d408_1_111"/>
          <p:cNvSpPr txBox="1"/>
          <p:nvPr/>
        </p:nvSpPr>
        <p:spPr>
          <a:xfrm>
            <a:off x="4499625" y="1333500"/>
            <a:ext cx="13782000" cy="89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. 농산물 가격 </a:t>
            </a:r>
            <a:r>
              <a:rPr lang="ko-K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변화에 따른 문제 발생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 부담 증가 : 가격 급등으로 인해 소비자의 경제적인 부담감이 커집니다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농가의 수익성 불안정 : 가격 급락은 농가 수익성을 악화시키며, 농업의 지속 가능성을 위협합니다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국가 경제에 영향 : 농산물 수출입 및 국내 소비 경제의 균형을 해칠 수 있습니다.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농산물 가격 예측 모델의 기대 효과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소비자 보호 : 가격 변동성을 예측하여 소비자들이 더 나은 구매 계획을 세울 수 있도록 도움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농업인 지원 : 농산물 생산 및 판매 전략을 세울때 도움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정책적 활용 : 정부가 농산물 수급 조절 정책을 수립하거나 긴급 구호 계획을 세울 수 있도록 도움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31bebf1d408_1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1bebf1d408_1_111"/>
          <p:cNvSpPr txBox="1"/>
          <p:nvPr/>
        </p:nvSpPr>
        <p:spPr>
          <a:xfrm>
            <a:off x="4684700" y="291000"/>
            <a:ext cx="8859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ko-KR" sz="4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 주제 선정 배경 및 기대효과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31bebf1d408_1_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4700" y="1178150"/>
            <a:ext cx="120650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1bebf1d408_1_111"/>
          <p:cNvSpPr txBox="1"/>
          <p:nvPr/>
        </p:nvSpPr>
        <p:spPr>
          <a:xfrm>
            <a:off x="-50" y="6350"/>
            <a:ext cx="4445100" cy="24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31f0f08929f_2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1f0f08929f_2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1f0f08929f_2_68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1f0f08929f_2_68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시계열 모델을 진행였지만 성능이 그렇게 뛰어나지 않았다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또한 외생변수를 추가한 시계열모델이 오히려 성능이 떨어지는 모습을 보임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이상치 제거가 제대로 안되서 오차의 분포가 커서 모델이 제대로 적용이 안되는 것 같다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                            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오차 분포 시각화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396" name="Google Shape;396;g31f0f08929f_2_68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시계열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g31f0f08929f_2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50" y="4761750"/>
            <a:ext cx="798195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31f0f08929f_2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1f0f08929f_2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1f0f08929f_2_57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1f0f08929f_2_57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마지막으로 분류모델을 진행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이상치 제거가 완벽하게 되지 않고 회귀모델과 시계열모델의 성능이 좋게 나오지 않기 때문에 분류모델까지 진행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분류모델은 </a:t>
            </a:r>
            <a:r>
              <a:rPr b="1" lang="ko-KR" sz="2600">
                <a:solidFill>
                  <a:schemeClr val="dk1"/>
                </a:solidFill>
              </a:rPr>
              <a:t>Logistic Regression, Decision Tree, Random Forest</a:t>
            </a:r>
            <a:r>
              <a:rPr lang="ko-KR" sz="2600">
                <a:solidFill>
                  <a:schemeClr val="dk1"/>
                </a:solidFill>
              </a:rPr>
              <a:t> 총 3가지 모델 진행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피처는 기존과 동일하게 진행하였고 타겟변수는 도매시장, 산지-광역시도를 고려하여 평균금액을 비싸다, 싸다로 정의하였다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  </a:t>
            </a:r>
            <a:r>
              <a:rPr b="1" lang="ko-KR" sz="2600">
                <a:solidFill>
                  <a:schemeClr val="dk1"/>
                </a:solidFill>
              </a:rPr>
              <a:t>   평가지표</a:t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06" name="Google Shape;406;g31f0f08929f_2_57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분류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31f0f08929f_2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175" y="6476375"/>
            <a:ext cx="11723775" cy="32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31f0f08929f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1f0f08929f_2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1f0f08929f_2_91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1f0f08929f_2_91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타겟변수에 도매시장, 산지-광역시도를 고려하였을때 이상치에 더 민감하게 반응을 해서 평가지표의 성능이 떨어지는 것으로 예상됨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타겟변수를 전체 데이터의 가격의 평균으로 정의하고 다시 모델 진행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  </a:t>
            </a:r>
            <a:r>
              <a:rPr b="1" lang="ko-KR" sz="2600">
                <a:solidFill>
                  <a:schemeClr val="dk1"/>
                </a:solidFill>
              </a:rPr>
              <a:t>   평가지표</a:t>
            </a:r>
            <a:endParaRPr b="1"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16" name="Google Shape;416;g31f0f08929f_2_91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분류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g31f0f08929f_2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50" y="4396941"/>
            <a:ext cx="12194574" cy="41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31f0f08929f_2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1f0f08929f_2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1f0f08929f_2_101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모델 적용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1f0f08929f_2_101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최종적으로 성능이 가장 좋게나온 Random Forest를 최종모델로 설정하고 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그리드 서치를 진행하여 최적의 하이퍼 파라미터 찾는 과정 진행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26" name="Google Shape;426;g31f0f08929f_2_101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분류 모델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31c5d46288d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1c5d46288d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1c5d46288d_2_0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endParaRPr sz="7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1c5d46288d_2_0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이번 프로젝트에서 랜덤포레스트(Random Forest)를 활용하여 머신러닝 모델을 구축했으나, 모델 성능 향상에 몇 가지 한계가 있었습니다. 특히, 데이터셋 내 이상치가 많아 성능 저하로 이어진 점이 아쉬웠습니다. 이를 해결하기 위해 보다 정교한 이상치 탐지 및 제거 기법을 적용하거나, 이상치의 영향을 최소화할 수 있는 데이터 전처리 방식을 고려할 필요가 있음을 느꼈습니다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하이퍼파라미터 최적화를 위해 그리드서치(Grid Search)를 시도했지만, 시간 제약으로 인해 최적의 설정을 찾는 과정을 충분히 완료하지 못했습니다. 추후 여유를 가지고 작업을 진행한다면, 하이퍼파라미터 튜닝 과정을 마무리하여 최적화된 모델을 적용하고 그 성능을 검증해 보고 싶습니다. 이를 통해 모델의 예측 성능을 더욱 개선할 수 있을 것으로 기대합니다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35" name="Google Shape;435;g31c5d46288d_2_0"/>
          <p:cNvSpPr txBox="1"/>
          <p:nvPr/>
        </p:nvSpPr>
        <p:spPr>
          <a:xfrm>
            <a:off x="4825950" y="341450"/>
            <a:ext cx="6201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자체 평가 의견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"/>
          <p:cNvSpPr txBox="1"/>
          <p:nvPr/>
        </p:nvSpPr>
        <p:spPr>
          <a:xfrm>
            <a:off x="408450" y="980475"/>
            <a:ext cx="36831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endParaRPr sz="7000"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7000"/>
          </a:p>
        </p:txBody>
      </p:sp>
      <p:pic>
        <p:nvPicPr>
          <p:cNvPr id="443" name="Google Shape;44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8450" y="980475"/>
            <a:ext cx="120650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"/>
          <p:cNvSpPr txBox="1"/>
          <p:nvPr/>
        </p:nvSpPr>
        <p:spPr>
          <a:xfrm>
            <a:off x="4798450" y="6350"/>
            <a:ext cx="4726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4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 요구 사항  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"/>
          <p:cNvSpPr txBox="1"/>
          <p:nvPr/>
        </p:nvSpPr>
        <p:spPr>
          <a:xfrm>
            <a:off x="4798450" y="1164800"/>
            <a:ext cx="13137300" cy="91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데이터 처리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데이터 전처리: 결측값 처리, 이상치 탐지 및 제거, 데이터 정규화.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데이터 통합: 날씨 데이터와 농산물 가격 데이터를 병합하여 분석 가능 형태로 변환.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머신러닝모델 개발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머신러닝: 랜덤 포레스트, XGBoost등 회귀 모델 활용.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농산물 가격 데이터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도매 및 소매 가격(일별, 월별 데이터).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데이터 출처: KAMIS(농산물유통정보), 통계청, 농넷 등.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</a:rPr>
              <a:t>데이터 전처리 요구사항시간 범위: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최근 4년(예: 2020년~현재) 데이터를 수집하여 시계열 분석 가능하도록 설정.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결측값 처리: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평균 대체, 선형 보간법 등 적합한 방법으로 결측값 처리.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범주형 데이터 인코딩: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지역이나 품종 등의 범주형 변수를 One-Hot Encoding 또는 Label Encoding으로 변환.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데이터 스케일링: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기상 데이터와 가격 데이터를 Min-Max Scaling 또는 Standard Scaling으로 정규화.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</a:rPr>
              <a:t>목표 성과 요구사항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변수 중요도 분석: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날씨 요인이 농산물 가격에 미치는 영향을 가시적으로 설명.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시계열 예측: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ko-KR" sz="2200">
                <a:solidFill>
                  <a:schemeClr val="dk1"/>
                </a:solidFill>
              </a:rPr>
              <a:t>최소 1~3개월 단위로 가격 예측 성능 확보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31bebf1d408_1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31bebf1d408_1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1bebf1d408_1_71"/>
          <p:cNvSpPr txBox="1"/>
          <p:nvPr/>
        </p:nvSpPr>
        <p:spPr>
          <a:xfrm>
            <a:off x="380950" y="605400"/>
            <a:ext cx="36831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1bebf1d408_1_71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</a:rPr>
              <a:t>농림축산식품부 (MAFRA)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데이터 내용:</a:t>
            </a:r>
            <a:r>
              <a:rPr lang="ko-KR" sz="2100">
                <a:solidFill>
                  <a:schemeClr val="dk1"/>
                </a:solidFill>
              </a:rPr>
              <a:t> 농산물 생산량, 유통량, 소비량, 수출입 동향, 가격 동향 등.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활용 방법:</a:t>
            </a:r>
            <a:r>
              <a:rPr lang="ko-KR" sz="2100">
                <a:solidFill>
                  <a:schemeClr val="dk1"/>
                </a:solidFill>
              </a:rPr>
              <a:t> 농림축산식품부의 공식 홈페이지에서 정기 보고서 및 통계 자료를 다운로드 가능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활용 방법: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ko-KR" sz="2100">
                <a:solidFill>
                  <a:schemeClr val="dk1"/>
                </a:solidFill>
              </a:rPr>
              <a:t>KAMIS (농산물유통정보):</a:t>
            </a:r>
            <a:r>
              <a:rPr lang="ko-KR" sz="2100">
                <a:solidFill>
                  <a:schemeClr val="dk1"/>
                </a:solidFill>
              </a:rPr>
              <a:t> 도매가격, 소매가격, 산지정보 등을 제공.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ko-KR" sz="2100">
                <a:solidFill>
                  <a:schemeClr val="dk1"/>
                </a:solidFill>
              </a:rPr>
              <a:t>ATIS:</a:t>
            </a:r>
            <a:r>
              <a:rPr lang="ko-KR" sz="2100">
                <a:solidFill>
                  <a:schemeClr val="dk1"/>
                </a:solidFill>
              </a:rPr>
              <a:t> 농수산물 수출입 데이터를 상세히 조회 가능.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웹사이트: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ko-KR" sz="2100">
                <a:solidFill>
                  <a:schemeClr val="dk1"/>
                </a:solidFill>
              </a:rPr>
              <a:t>농산물유통정보(KAMIS)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ko-KR" sz="2100">
                <a:solidFill>
                  <a:schemeClr val="dk1"/>
                </a:solidFill>
              </a:rPr>
              <a:t>한국농수산식품유통공사(ATIS)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</a:rPr>
              <a:t>농촌진흥청 (RDA)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데이터 내용:</a:t>
            </a:r>
            <a:r>
              <a:rPr lang="ko-KR" sz="2100">
                <a:solidFill>
                  <a:schemeClr val="dk1"/>
                </a:solidFill>
              </a:rPr>
              <a:t> 농작물 재배기술, 품종 정보, 농업 생산 통계, 기후와 작물 생산성 연구 자료.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활용 방법:</a:t>
            </a:r>
            <a:r>
              <a:rPr lang="ko-KR" sz="2100">
                <a:solidFill>
                  <a:schemeClr val="dk1"/>
                </a:solidFill>
              </a:rPr>
              <a:t> 농업과학도서관 및 데이터베이스를 통해 연구 보고서와 데이터 다운로드 가능.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웹사이트:</a:t>
            </a:r>
            <a:r>
              <a:rPr lang="ko-KR" sz="2100">
                <a:solidFill>
                  <a:schemeClr val="dk1"/>
                </a:solidFill>
              </a:rPr>
              <a:t> 농촌진흥청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</a:rPr>
              <a:t>통계청 (KOSTAT)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데이터 내용:</a:t>
            </a:r>
            <a:r>
              <a:rPr lang="ko-KR" sz="2100">
                <a:solidFill>
                  <a:schemeClr val="dk1"/>
                </a:solidFill>
              </a:rPr>
              <a:t> 농업 생산량, 재배 면적, 농업 인구, 지역별 농업 생산 통계.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활용 방법:</a:t>
            </a:r>
            <a:r>
              <a:rPr lang="ko-KR" sz="2100">
                <a:solidFill>
                  <a:schemeClr val="dk1"/>
                </a:solidFill>
              </a:rPr>
              <a:t> 통계청 국가통계포털(KOSIS)에서 데이터 조회 및 다운로드.</a:t>
            </a:r>
            <a:endParaRPr sz="2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100">
                <a:solidFill>
                  <a:schemeClr val="dk1"/>
                </a:solidFill>
              </a:rPr>
              <a:t>1.5 기상청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ko-KR" sz="2100">
                <a:solidFill>
                  <a:schemeClr val="dk1"/>
                </a:solidFill>
              </a:rPr>
              <a:t>데이터 내용:</a:t>
            </a:r>
            <a:r>
              <a:rPr lang="ko-KR" sz="2100">
                <a:solidFill>
                  <a:schemeClr val="dk1"/>
                </a:solidFill>
              </a:rPr>
              <a:t> 농업 기상 데이터(강수량, 온도, 일조량, 풍속 등).</a:t>
            </a:r>
            <a:endParaRPr sz="21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100">
                <a:solidFill>
                  <a:schemeClr val="dk1"/>
                </a:solidFill>
              </a:rPr>
              <a:t>활용 방법:</a:t>
            </a:r>
            <a:r>
              <a:rPr lang="ko-KR" sz="2100">
                <a:solidFill>
                  <a:schemeClr val="dk1"/>
                </a:solidFill>
              </a:rPr>
              <a:t> 기상청 기상자료개방포털에</a:t>
            </a:r>
            <a:r>
              <a:rPr lang="ko-KR" sz="2200">
                <a:solidFill>
                  <a:schemeClr val="dk1"/>
                </a:solidFill>
              </a:rPr>
              <a:t>서 농업과 관련된 날씨 데이터를 다운로드 가능.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ko-KR" sz="2200">
                <a:solidFill>
                  <a:schemeClr val="dk1"/>
                </a:solidFill>
              </a:rPr>
              <a:t>웹사이트:</a:t>
            </a:r>
            <a:r>
              <a:rPr lang="ko-KR" sz="2200">
                <a:solidFill>
                  <a:schemeClr val="dk1"/>
                </a:solidFill>
              </a:rPr>
              <a:t> 기상자료개방포털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g31bebf1d408_1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075" y="1473675"/>
            <a:ext cx="120650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31bebf1d408_1_71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공공데이터 출처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3000" y="0"/>
            <a:ext cx="4445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3843000" cy="31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100" y="6489700"/>
            <a:ext cx="11671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8"/>
          <p:cNvSpPr txBox="1"/>
          <p:nvPr/>
        </p:nvSpPr>
        <p:spPr>
          <a:xfrm>
            <a:off x="927100" y="660400"/>
            <a:ext cx="110871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7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요약</a:t>
            </a:r>
            <a:endParaRPr/>
          </a:p>
        </p:txBody>
      </p:sp>
      <p:sp>
        <p:nvSpPr>
          <p:cNvPr id="464" name="Google Shape;464;p8"/>
          <p:cNvSpPr txBox="1"/>
          <p:nvPr/>
        </p:nvSpPr>
        <p:spPr>
          <a:xfrm>
            <a:off x="927100" y="4521200"/>
            <a:ext cx="11518900" cy="13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중요한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내용이나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길게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의견을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보여주어야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페이지를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활용해보세요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프레젠테이션은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가독성이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생명입니다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가독성의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핵심은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얼마나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내용을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간결하게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전달하는가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쉽게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읽을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있고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눈에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띄는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것이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중요해요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/>
          </a:p>
        </p:txBody>
      </p:sp>
      <p:sp>
        <p:nvSpPr>
          <p:cNvPr id="465" name="Google Shape;465;p8"/>
          <p:cNvSpPr txBox="1"/>
          <p:nvPr/>
        </p:nvSpPr>
        <p:spPr>
          <a:xfrm>
            <a:off x="927100" y="3810000"/>
            <a:ext cx="62611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ko-KR" sz="3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생산성</a:t>
            </a:r>
            <a:r>
              <a:rPr b="0" i="0" lang="ko-KR" sz="3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r>
              <a:rPr b="0" i="0" lang="ko-KR" sz="3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80% </a:t>
            </a:r>
            <a:r>
              <a:rPr b="0" i="0" lang="ko-KR" sz="3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예상</a:t>
            </a:r>
            <a:endParaRPr/>
          </a:p>
        </p:txBody>
      </p:sp>
      <p:sp>
        <p:nvSpPr>
          <p:cNvPr id="466" name="Google Shape;466;p8"/>
          <p:cNvSpPr txBox="1"/>
          <p:nvPr/>
        </p:nvSpPr>
        <p:spPr>
          <a:xfrm>
            <a:off x="927100" y="1930400"/>
            <a:ext cx="88138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프로젝트를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전체적으로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요약한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페이지입니다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67" name="Google Shape;467;p8"/>
          <p:cNvSpPr txBox="1"/>
          <p:nvPr/>
        </p:nvSpPr>
        <p:spPr>
          <a:xfrm>
            <a:off x="927100" y="7708900"/>
            <a:ext cx="11518900" cy="1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중요한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내용이나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길게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의견을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보여주어야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경우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해당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페이지를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활용해보세요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프레젠테이션은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가독성이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생명입니다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가독성의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핵심은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얼마나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내용을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간결하게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전달하는가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쉽게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읽을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있고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눈에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띄는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것이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중요해요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프레젠테이션의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톤앤매너와맞는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폰트와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색상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등을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활용해주세요</a:t>
            </a:r>
            <a:r>
              <a:rPr b="0" i="0" lang="ko-KR" sz="25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68" name="Google Shape;468;p8"/>
          <p:cNvSpPr txBox="1"/>
          <p:nvPr/>
        </p:nvSpPr>
        <p:spPr>
          <a:xfrm>
            <a:off x="927100" y="6985000"/>
            <a:ext cx="53467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ko-KR" sz="3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3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성과</a:t>
            </a:r>
            <a:r>
              <a:rPr b="0" i="0" lang="ko-KR" sz="30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/>
          </a:p>
        </p:txBody>
      </p:sp>
      <p:sp>
        <p:nvSpPr>
          <p:cNvPr id="469" name="Google Shape;469;p8"/>
          <p:cNvSpPr txBox="1"/>
          <p:nvPr/>
        </p:nvSpPr>
        <p:spPr>
          <a:xfrm>
            <a:off x="15214600" y="9817100"/>
            <a:ext cx="30988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인물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사진은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샘플이미지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입니다</a:t>
            </a:r>
            <a:r>
              <a:rPr b="0" i="0" lang="ko-KR" sz="1400" u="none" cap="none" strike="noStrike">
                <a:solidFill>
                  <a:srgbClr val="4C680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1c5d4628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1c5d46288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1c5d46288d_0_0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600">
                <a:solidFill>
                  <a:schemeClr val="dk1"/>
                </a:solidFill>
              </a:rPr>
              <a:t>농넷 ( 농산물유통 종합정보시스템 )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ko-KR" sz="2600">
                <a:solidFill>
                  <a:schemeClr val="dk1"/>
                </a:solidFill>
              </a:rPr>
              <a:t>데이터 내용:</a:t>
            </a:r>
            <a:r>
              <a:rPr lang="ko-KR" sz="2600">
                <a:solidFill>
                  <a:schemeClr val="dk1"/>
                </a:solidFill>
              </a:rPr>
              <a:t> 농산물 </a:t>
            </a:r>
            <a:r>
              <a:rPr lang="ko-KR" sz="2600">
                <a:solidFill>
                  <a:schemeClr val="dk1"/>
                </a:solidFill>
              </a:rPr>
              <a:t>거래량, 가격, 품종, 생산지, 수입 데이터 등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 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</a:rPr>
              <a:t>농사로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ko-KR" sz="2600">
                <a:solidFill>
                  <a:schemeClr val="dk1"/>
                </a:solidFill>
              </a:rPr>
              <a:t>데이터 내용:</a:t>
            </a:r>
            <a:r>
              <a:rPr lang="ko-KR" sz="2600">
                <a:solidFill>
                  <a:schemeClr val="dk1"/>
                </a:solidFill>
              </a:rPr>
              <a:t> 농산물 재배방식 정보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600">
                <a:solidFill>
                  <a:schemeClr val="dk1"/>
                </a:solidFill>
              </a:rPr>
              <a:t>  </a:t>
            </a:r>
            <a:r>
              <a:rPr b="1" lang="ko-KR" sz="2600">
                <a:solidFill>
                  <a:schemeClr val="dk1"/>
                </a:solidFill>
              </a:rPr>
              <a:t>기상청</a:t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ko-KR" sz="2600">
                <a:solidFill>
                  <a:schemeClr val="dk1"/>
                </a:solidFill>
              </a:rPr>
              <a:t>데이터 내용:</a:t>
            </a:r>
            <a:r>
              <a:rPr lang="ko-KR" sz="2600">
                <a:solidFill>
                  <a:schemeClr val="dk1"/>
                </a:solidFill>
              </a:rPr>
              <a:t> 농업 기상 데이터(강수량, 온도, 풍속 등)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31c5d46288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075" y="1473675"/>
            <a:ext cx="12065001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1c5d46288d_0_0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공공데이터 출처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1c5d46288d_0_0"/>
          <p:cNvSpPr txBox="1"/>
          <p:nvPr/>
        </p:nvSpPr>
        <p:spPr>
          <a:xfrm>
            <a:off x="-50" y="6350"/>
            <a:ext cx="4445100" cy="24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31c5d46288d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3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31c5d46288d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1c5d46288d_0_11"/>
          <p:cNvSpPr txBox="1"/>
          <p:nvPr/>
        </p:nvSpPr>
        <p:spPr>
          <a:xfrm>
            <a:off x="-50" y="6350"/>
            <a:ext cx="4445100" cy="24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프로젝트 개요</a:t>
            </a:r>
            <a:endParaRPr/>
          </a:p>
        </p:txBody>
      </p:sp>
      <p:sp>
        <p:nvSpPr>
          <p:cNvPr id="131" name="Google Shape;131;g31c5d46288d_0_11"/>
          <p:cNvSpPr txBox="1"/>
          <p:nvPr/>
        </p:nvSpPr>
        <p:spPr>
          <a:xfrm>
            <a:off x="4672975" y="1501525"/>
            <a:ext cx="13393200" cy="8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AutoNum type="arabicPeriod"/>
            </a:pPr>
            <a:r>
              <a:rPr b="1" lang="ko-KR" sz="2200">
                <a:latin typeface="Roboto"/>
                <a:ea typeface="Roboto"/>
                <a:cs typeface="Roboto"/>
                <a:sym typeface="Roboto"/>
              </a:rPr>
              <a:t>프로젝트 기획</a:t>
            </a:r>
            <a:r>
              <a:rPr lang="ko-KR" sz="2200">
                <a:latin typeface="Roboto"/>
                <a:ea typeface="Roboto"/>
                <a:cs typeface="Roboto"/>
                <a:sym typeface="Roboto"/>
              </a:rPr>
              <a:t> ( 2024.11.20 ~ 2024.11.20 )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비즈니스 목표 설정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데이터 소스 조사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AutoNum type="arabicPeriod"/>
            </a:pPr>
            <a:r>
              <a:rPr b="1" lang="ko-KR" sz="2200">
                <a:latin typeface="Roboto"/>
                <a:ea typeface="Roboto"/>
                <a:cs typeface="Roboto"/>
                <a:sym typeface="Roboto"/>
              </a:rPr>
              <a:t>분석 환경 구축</a:t>
            </a:r>
            <a:r>
              <a:rPr lang="ko-KR" sz="2200">
                <a:latin typeface="Roboto"/>
                <a:ea typeface="Roboto"/>
                <a:cs typeface="Roboto"/>
                <a:sym typeface="Roboto"/>
              </a:rPr>
              <a:t> ( 2024.11.21 ~ 2024.11.21 )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데이터 수집 환경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협업 환경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AutoNum type="arabicPeriod"/>
            </a:pPr>
            <a:r>
              <a:rPr b="1" lang="ko-KR" sz="2200">
                <a:latin typeface="Roboto"/>
                <a:ea typeface="Roboto"/>
                <a:cs typeface="Roboto"/>
                <a:sym typeface="Roboto"/>
              </a:rPr>
              <a:t>데이터 수집 및 가공</a:t>
            </a:r>
            <a:r>
              <a:rPr lang="ko-KR" sz="2200">
                <a:latin typeface="Roboto"/>
                <a:ea typeface="Roboto"/>
                <a:cs typeface="Roboto"/>
                <a:sym typeface="Roboto"/>
              </a:rPr>
              <a:t> ( 2024.11.21 ~ 2024.11.25 )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기초 전처리 및 저장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AutoNum type="arabicPeriod"/>
            </a:pPr>
            <a:r>
              <a:rPr b="1" lang="ko-KR" sz="2200">
                <a:latin typeface="Roboto"/>
                <a:ea typeface="Roboto"/>
                <a:cs typeface="Roboto"/>
                <a:sym typeface="Roboto"/>
              </a:rPr>
              <a:t>탐색적 데이터 분석 및 전처리</a:t>
            </a:r>
            <a:r>
              <a:rPr lang="ko-KR" sz="2200">
                <a:latin typeface="Roboto"/>
                <a:ea typeface="Roboto"/>
                <a:cs typeface="Roboto"/>
                <a:sym typeface="Roboto"/>
              </a:rPr>
              <a:t> ( 2024.11.26 ~ 2024.11.29 )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기초 통계량 분석 및 분석 시각화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데이터 전처리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AutoNum type="arabicPeriod"/>
            </a:pPr>
            <a:r>
              <a:rPr b="1" lang="ko-KR" sz="2200">
                <a:latin typeface="Roboto"/>
                <a:ea typeface="Roboto"/>
                <a:cs typeface="Roboto"/>
                <a:sym typeface="Roboto"/>
              </a:rPr>
              <a:t>예측 모델링</a:t>
            </a:r>
            <a:r>
              <a:rPr lang="ko-KR" sz="2200">
                <a:latin typeface="Roboto"/>
                <a:ea typeface="Roboto"/>
                <a:cs typeface="Roboto"/>
                <a:sym typeface="Roboto"/>
              </a:rPr>
              <a:t> ( 2024.11.29 ~ 2024.12.03 )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ko-KR" sz="1800">
                <a:latin typeface="Roboto"/>
                <a:ea typeface="Roboto"/>
                <a:cs typeface="Roboto"/>
                <a:sym typeface="Roboto"/>
              </a:rPr>
              <a:t>예측 모델 개발 및 모델 적용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AutoNum type="arabicPeriod"/>
            </a:pPr>
            <a:r>
              <a:rPr b="1" lang="ko-KR" sz="2200">
                <a:latin typeface="Roboto"/>
                <a:ea typeface="Roboto"/>
                <a:cs typeface="Roboto"/>
                <a:sym typeface="Roboto"/>
              </a:rPr>
              <a:t>발표 및 시연 준비</a:t>
            </a:r>
            <a:r>
              <a:rPr lang="ko-KR" sz="2200">
                <a:latin typeface="Roboto"/>
                <a:ea typeface="Roboto"/>
                <a:cs typeface="Roboto"/>
                <a:sym typeface="Roboto"/>
              </a:rPr>
              <a:t> ( 2024.12.03 ~2024.12.04)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g31c5d46288d_0_11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일정 계획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1f09d52fd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1f09d52fd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1f09d52fd2_0_12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1f09d52fd2_0_12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000">
                <a:solidFill>
                  <a:schemeClr val="dk1"/>
                </a:solidFill>
              </a:rPr>
              <a:t>양배추 데이터</a:t>
            </a:r>
            <a:endParaRPr sz="3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31f09d52fd2_0_12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수집 데이터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31f09d52fd2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300" y="2398700"/>
            <a:ext cx="11633251" cy="4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31f09d52fd2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1f09d52fd2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f09d52fd2_0_22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1f09d52fd2_0_22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거래단위가 제각각이라 평균가격을 예측하기 위해 1kg 단위로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</a:rPr>
              <a:t>총거래물량과 평균가격을 변환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거래단위에 kg 앞에 있는 숫자 추출하여 평균가격과 총거래물량을 1kg단위로 변환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1f09d52fd2_0_22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31f09d52fd2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525" y="3676650"/>
            <a:ext cx="12064650" cy="45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1f09d52fd2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1f09d52fd2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1f09d52fd2_0_33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1f09d52fd2_0_33"/>
          <p:cNvSpPr txBox="1"/>
          <p:nvPr/>
        </p:nvSpPr>
        <p:spPr>
          <a:xfrm>
            <a:off x="4572000" y="1486375"/>
            <a:ext cx="12950400" cy="8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양배추의 피처들 확인해서 전처리해야 할 것들 처리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피처들의 타입 확인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DATE 피처 -&gt; datetime 타입으로 변경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31f09d52fd2_0_33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31f09d52fd2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950" y="3300124"/>
            <a:ext cx="5309475" cy="5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1f09d52fd2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83150" y="3300125"/>
            <a:ext cx="5883075" cy="5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31f09d52fd2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445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f09d52fd2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711200" y="5156200"/>
            <a:ext cx="103123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1f09d52fd2_0_42"/>
          <p:cNvSpPr txBox="1"/>
          <p:nvPr/>
        </p:nvSpPr>
        <p:spPr>
          <a:xfrm>
            <a:off x="0" y="6350"/>
            <a:ext cx="4445100" cy="3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70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데이터 수집 및 전처리</a:t>
            </a:r>
            <a:endParaRPr sz="5000">
              <a:solidFill>
                <a:srgbClr val="4C68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1f09d52fd2_0_42"/>
          <p:cNvSpPr txBox="1"/>
          <p:nvPr/>
        </p:nvSpPr>
        <p:spPr>
          <a:xfrm>
            <a:off x="4572000" y="1486375"/>
            <a:ext cx="13716000" cy="8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산지-광역시도 전처리 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피처 확인하면 똑같은 지역이지만 명칭이 다른 지역들이 있기에 기준 디렉토리 만들어서 통일 시켜주었다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ko-KR" sz="2600">
                <a:solidFill>
                  <a:schemeClr val="dk1"/>
                </a:solidFill>
              </a:rPr>
              <a:t>또한 우리나라가아닌 뉴질랜드, 수입산과 같은 데이터는 제거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1f09d52fd2_0_42"/>
          <p:cNvSpPr txBox="1"/>
          <p:nvPr/>
        </p:nvSpPr>
        <p:spPr>
          <a:xfrm>
            <a:off x="4825950" y="341450"/>
            <a:ext cx="49422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500">
                <a:solidFill>
                  <a:srgbClr val="4C680F"/>
                </a:solidFill>
                <a:latin typeface="Calibri"/>
                <a:ea typeface="Calibri"/>
                <a:cs typeface="Calibri"/>
                <a:sym typeface="Calibri"/>
              </a:rPr>
              <a:t>양배추 데이터 전처리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31f09d52fd2_0_42"/>
          <p:cNvPicPr preferRelativeResize="0"/>
          <p:nvPr/>
        </p:nvPicPr>
        <p:blipFill rotWithShape="1">
          <a:blip r:embed="rId5">
            <a:alphaModFix/>
          </a:blip>
          <a:srcRect b="5642" l="-7050" r="7050" t="0"/>
          <a:stretch/>
        </p:blipFill>
        <p:spPr>
          <a:xfrm>
            <a:off x="14829575" y="3429000"/>
            <a:ext cx="3114400" cy="61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1f09d52fd2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000" y="3761600"/>
            <a:ext cx="10166575" cy="20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1f09d52fd2_0_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7175" y="7041550"/>
            <a:ext cx="10166574" cy="16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f09d52fd2_0_42"/>
          <p:cNvSpPr/>
          <p:nvPr/>
        </p:nvSpPr>
        <p:spPr>
          <a:xfrm>
            <a:off x="8836200" y="6060738"/>
            <a:ext cx="832800" cy="714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